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854" r:id="rId2"/>
    <p:sldId id="256" r:id="rId3"/>
    <p:sldId id="261" r:id="rId4"/>
    <p:sldId id="258" r:id="rId5"/>
    <p:sldId id="852" r:id="rId6"/>
    <p:sldId id="851" r:id="rId7"/>
    <p:sldId id="720" r:id="rId8"/>
    <p:sldId id="671" r:id="rId9"/>
    <p:sldId id="777" r:id="rId10"/>
    <p:sldId id="748" r:id="rId11"/>
    <p:sldId id="752" r:id="rId12"/>
    <p:sldId id="830" r:id="rId13"/>
    <p:sldId id="826" r:id="rId14"/>
    <p:sldId id="828" r:id="rId15"/>
    <p:sldId id="751" r:id="rId16"/>
    <p:sldId id="832" r:id="rId17"/>
    <p:sldId id="796" r:id="rId18"/>
    <p:sldId id="764" r:id="rId19"/>
    <p:sldId id="837" r:id="rId20"/>
    <p:sldId id="683" r:id="rId21"/>
    <p:sldId id="842" r:id="rId22"/>
    <p:sldId id="849" r:id="rId23"/>
    <p:sldId id="369" r:id="rId24"/>
    <p:sldId id="850" r:id="rId25"/>
    <p:sldId id="825" r:id="rId26"/>
    <p:sldId id="664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 showGuides="1">
      <p:cViewPr varScale="1">
        <p:scale>
          <a:sx n="105" d="100"/>
          <a:sy n="105" d="100"/>
        </p:scale>
        <p:origin x="750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55E1F-C0D8-4BCE-A219-4CFE971A4C98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74403-9EA7-4699-BDC1-56BBC7E831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876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3 niveaux de réalité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74403-9EA7-4699-BDC1-56BBC7E8313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585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Égo matière asymétrique Wen Wang. Alter égo antimatière symétrique Fou HI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AB-8532-44AF-B90A-BF8DA170351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817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Reproduit de Institut Schiller. Lyndon J. Larouche.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AB-8532-44AF-B90A-BF8DA170351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600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AB-8532-44AF-B90A-BF8DA170351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95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Noun final =  </a:t>
            </a:r>
            <a:r>
              <a:rPr lang="fr-C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Moebius π</a:t>
            </a:r>
            <a:r>
              <a:rPr lang="fr-CA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            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</a:rPr>
              <a:t>Aein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 =Moebius π</a:t>
            </a:r>
            <a:r>
              <a:rPr lang="fr-CA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2 .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AB-8532-44AF-B90A-BF8DA1703512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5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Jacob interobjectivité devient Israël intersubjectivité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CC231-91CA-43A9-A2D0-ACBB3FB68DD8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32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Cancer est une damnation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AB-8532-44AF-B90A-BF8DA1703512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65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Mandorle = équivalent vibratoire de Mur de la conscience entre Logos et Télos. Fleur de vie = équivalent vibratoire de mur de la lumière entre hologramme et holon. </a:t>
            </a:r>
            <a:r>
              <a:rPr lang="fr-C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CA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CAB-8532-44AF-B90A-BF8DA1703512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313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Logos </a:t>
            </a:r>
            <a:r>
              <a:rPr lang="fr-CA" sz="1200" dirty="0"/>
              <a:t>≈  Archè. Non Aliud ≈  télos .2 BM </a:t>
            </a:r>
            <a:r>
              <a:rPr lang="el-GR" sz="1200" dirty="0"/>
              <a:t>π</a:t>
            </a:r>
            <a:r>
              <a:rPr lang="fr-CA" sz="1200" dirty="0"/>
              <a:t> ≈ BK ≠ BM 2</a:t>
            </a:r>
            <a:r>
              <a:rPr lang="el-GR" sz="1200" dirty="0"/>
              <a:t>π</a:t>
            </a:r>
            <a:r>
              <a:rPr lang="fr-CA" sz="1200" dirty="0"/>
              <a:t> ≠</a:t>
            </a:r>
            <a:r>
              <a:rPr lang="fr-CA" sz="1200" b="1" dirty="0"/>
              <a:t>Inversion </a:t>
            </a:r>
            <a:r>
              <a:rPr lang="el-GR" sz="1200" b="1" dirty="0"/>
              <a:t>π</a:t>
            </a:r>
            <a:r>
              <a:rPr lang="fr-CA" sz="1200" b="1" baseline="30000" dirty="0"/>
              <a:t>2     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EE60A-50D2-4A76-A9B4-D704791A54EC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23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415BE-0E1A-4D77-92BF-AA3CFF4F2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186ACA-6C9C-40AD-9C33-7B8258DA3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47037E-B4B4-41B0-AB8C-168127CD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47B30E-D745-4C8E-8DB7-86D336D0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1FFE1-DB18-42E0-9729-EB57AAE1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782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DFA62-C741-4614-9839-9D8A9B65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E32782-C01A-45D2-9361-1312C5083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36C0A5-A60A-46C1-B039-FBD1167C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9C17B-B831-4094-9E73-A3AC0A90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2261E4-333B-4179-B5F1-F176C3FE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541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EBEEA3-8E64-4085-8F04-0542951C1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A4617F-30DA-4D1D-B648-0097D77EA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D07E2-D1C9-49FD-BD91-72F3FC39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ABAE4F-F36E-43D9-836F-2ECAFC8B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B9F4C-272E-44CC-A938-00FF880C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8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39054-75E5-4420-8191-886AA7BE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88AAFB-F07A-4DC5-B6F3-17159F9CB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82E254-31D2-4310-8B2F-8208048F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C8224-10A8-4B2C-B6B0-32C866D8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227D2D-B386-4078-A73B-B578B89B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03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B411A-B9C8-4F2A-9141-D9E86E16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387653-DD8F-4083-B32C-E6EDBF37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EB978A-C573-424A-9A51-F2A94946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9A9E39-66D3-4A3E-8A44-3ED3A53F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3F6BD3-2075-4300-B5EC-8543F2A2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7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18B48-8A83-406F-9CB7-3620BF40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03BAC2-5FC7-430F-9D34-FDD7B345B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98C946-3C72-4425-BC62-6452C7881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9BD8AD-88C8-4E05-9A00-850E3B27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24041A-B068-4E12-998D-6C323170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00A8BD-9191-422B-A83A-F1821108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63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5A877-090F-4335-8BFE-522A4B18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676D1-CED4-4434-936D-8D0D5BAC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EB3DF7-58AD-474E-9F1A-35A806F57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A0A3E5-5476-4203-888B-03D31B387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ABD850-0664-4ABA-B67E-36B99DD6C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17B081-767A-4B76-8449-4280D368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5F8C6-7C59-40D8-BB1A-627E997F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70F3ED-B675-4976-92B0-34E5778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43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9D8FD-A073-4010-846C-7D5C1317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6D48BC-3901-4B8E-944F-A1AD3DA7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D677A2-864A-4CE1-B82D-DA8C95F5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E980E-6528-4850-914C-160E5412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C40FD5-4305-4D89-8689-251D5D88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D02F1B-818E-4BF3-B6A3-20A6D93B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2F862A-532F-460F-AADE-A612F307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580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0D6DF-73EF-4DE6-82A2-DC6B0C55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2DF2F6-50CA-4533-A0B6-99E5A87D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A00B29-DF2D-4FF4-B8BB-F052AAAC9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E7C301-B2B1-4949-A465-D507A929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041FA8-E7B2-45A7-97CC-51CF9C11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4269C8-2ECD-48AC-8385-FC5275CC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077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C42E8-085F-42D2-A4CC-E6CD0960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A4E3F4-7CAF-4BFC-9039-E259F771B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A0118-6E88-46D6-8B62-BF84FC1D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F1E1B-0DFC-4506-9A4A-FA18F1AC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8B6002-0992-4276-AF19-255DDA8F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ACAF61-C92F-41CA-A5C5-D6EB8B5A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50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4405F4-826C-468E-9E26-BFD6E9E4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AA828A-FAC8-415F-8AEA-4C3955BB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348868-F7E4-400D-98C9-5111C2E96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4CB6-207A-460F-97D2-A50C8447DF65}" type="datetimeFigureOut">
              <a:rPr lang="fr-CA" smtClean="0"/>
              <a:t>2021-09-25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3432F-ADBD-4C61-AAC8-70EEC6CDE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11AD6-E446-488D-9B99-872CBA7E9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D44C-73A2-476B-A479-340005D29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0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olidariteetprogres.fr/IMG/jpg/figure4-3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6F8C68-EB1B-4D1E-BC60-423DC679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3600" dirty="0">
                <a:solidFill>
                  <a:srgbClr val="333333"/>
                </a:solidFill>
                <a:latin typeface="Arial" panose="020B0604020202020204" pitchFamily="34" charset="0"/>
              </a:rPr>
              <a:t>C</a:t>
            </a:r>
            <a:r>
              <a:rPr lang="fr-CA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olloque International </a:t>
            </a:r>
            <a:r>
              <a:rPr lang="fr-CA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 Gnose entre Tradition et Modernité</a:t>
            </a:r>
            <a:endParaRPr lang="fr-CA" sz="3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XVIIIème Rencontre Raymond Abellio</a:t>
            </a:r>
          </a:p>
          <a:p>
            <a:pPr marL="0" indent="0" algn="ctr">
              <a:buNone/>
            </a:pPr>
            <a:r>
              <a:rPr lang="fr-CA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Porto, 10-11 septembre 2021</a:t>
            </a:r>
          </a:p>
          <a:p>
            <a:pPr marL="0" indent="0" algn="ctr">
              <a:buNone/>
            </a:pPr>
            <a:r>
              <a:rPr lang="fr-CA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Icare, Psyché et Gnosis</a:t>
            </a:r>
            <a:endParaRPr lang="fr-CA" sz="3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par Jean Ratte</a:t>
            </a:r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71ECA0-27EF-474B-9DD0-A392480E303E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09409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BDA22-BCEC-452F-9BEA-C90E182B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actions spirales autosimilaires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37A95-7A42-4C0A-BC86-EBD12031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1280"/>
            <a:ext cx="10515600" cy="408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 </a:t>
            </a:r>
            <a:r>
              <a:rPr lang="fr-C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 action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spirale homothétique multiplement connectée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Inversion Moebius π</a:t>
            </a:r>
            <a:r>
              <a:rPr lang="fr-CA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</a:t>
            </a:r>
            <a:r>
              <a:rPr lang="fr-C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ologramme</a:t>
            </a:r>
            <a:r>
              <a:rPr lang="fr-C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fr-CA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ulaire</a:t>
            </a:r>
          </a:p>
          <a:p>
            <a:pPr marL="0" indent="0">
              <a:buNone/>
            </a:pPr>
            <a:r>
              <a:rPr lang="fr-C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action spirale  autosimilaire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 de hologramme à holon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≈ opérateur triunitaire ≈  </a:t>
            </a:r>
            <a:r>
              <a:rPr lang="fr-C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opérateur Psychè</a:t>
            </a:r>
            <a:endParaRPr lang="fr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quadruple action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spirale</a:t>
            </a:r>
            <a:r>
              <a:rPr lang="fr-C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homothétique multiplement connectée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fr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Inversion </a:t>
            </a:r>
            <a:r>
              <a:rPr lang="fr-C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Moebius π</a:t>
            </a:r>
            <a:r>
              <a:rPr lang="fr-CA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</a:t>
            </a:r>
            <a:r>
              <a:rPr lang="fr-C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Holon </a:t>
            </a:r>
            <a:r>
              <a:rPr lang="fr-CA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sphérique</a:t>
            </a:r>
            <a:endParaRPr lang="fr-C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CA0F8F-E809-4D04-BA04-D1F710B58A69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10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50910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0D19F-2103-4614-89C1-6FF626F3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Action spirale homothétique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centripète et centrifuge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DCBFB-4F05-41EA-8F63-F1228D52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2190495"/>
            <a:ext cx="9951720" cy="3972243"/>
          </a:xfrm>
        </p:spPr>
        <p:txBody>
          <a:bodyPr>
            <a:normAutofit fontScale="92500" lnSpcReduction="10000"/>
          </a:bodyPr>
          <a:lstStyle/>
          <a:p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Dialectique centripète-centrifuge explique latéralité et verticalité</a:t>
            </a:r>
          </a:p>
          <a:p>
            <a:pPr marL="0" indent="0">
              <a:buNone/>
            </a:pPr>
            <a:endParaRPr lang="fr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action spirale homothétique ascendante centrifuge</a:t>
            </a:r>
          </a:p>
          <a:p>
            <a:pPr marL="0" indent="0">
              <a:buNone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latéralité </a:t>
            </a:r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dextrogyre </a:t>
            </a:r>
          </a:p>
          <a:p>
            <a:pPr marL="0" indent="0">
              <a:buNone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verticalité </a:t>
            </a:r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</a:t>
            </a:r>
          </a:p>
          <a:p>
            <a:pPr lvl="3"/>
            <a:endParaRPr lang="fr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action spirale homothétique descendante centripète</a:t>
            </a:r>
          </a:p>
          <a:p>
            <a:pPr marL="0" indent="0">
              <a:buNone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latéralité </a:t>
            </a:r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lévogyre </a:t>
            </a:r>
          </a:p>
          <a:p>
            <a:pPr marL="0" indent="0">
              <a:buNone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verticalité </a:t>
            </a:r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anode</a:t>
            </a:r>
            <a:endParaRPr lang="fr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9E82A7-18C4-4BA6-B25A-3AF254EDC0AF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11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37861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CC67CD-3C39-4C0F-A049-36F1FAE8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champs de torsion  et spirales axiales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fr-C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 sur plan équatorial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8FA27-E59A-4E92-82DF-B0DD4B4B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Dextrogyres = électrofaibles = centrifuges = local = infralumineux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= spirale ascendante du centre vers périphérie = spineurs</a:t>
            </a:r>
          </a:p>
          <a:p>
            <a:pPr marL="0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Levogyres = gravitofortes = centripètes = non local = supralumineux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spirale descendante de la périphérie vers le centre = torseurs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AB8A79-2783-41EE-9753-E7DF0D00B586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12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97344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92DE-E95F-4903-BCBB-207AD735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Graphique 17">
            <a:extLst>
              <a:ext uri="{FF2B5EF4-FFF2-40B4-BE49-F238E27FC236}">
                <a16:creationId xmlns:a16="http://schemas.microsoft.com/office/drawing/2014/main" id="{B9EF4A52-9FFC-4856-AB43-EA565D67D5F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027" t="9465" r="3936" b="9053"/>
          <a:stretch/>
        </p:blipFill>
        <p:spPr bwMode="auto">
          <a:xfrm>
            <a:off x="976312" y="714375"/>
            <a:ext cx="10239375" cy="542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3A2807-986D-4D72-BAAC-18B8695D5A34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13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48806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26FAE-4AF9-45B1-9D2A-7A184D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03A474-F8E4-442E-8930-6A6D46C72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8101DB-56E8-4DB4-A4DE-299150994B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169315-F3FE-45F4-9902-CE0AC1E08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C54604-9A2E-4E21-92B1-D29BDB6FD4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701D1221-E7B6-4BBD-9EA0-39A74040D513}"/>
              </a:ext>
            </a:extLst>
          </p:cNvPr>
          <p:cNvPicPr/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08" t="9876" r="9375" b="10494"/>
          <a:stretch/>
        </p:blipFill>
        <p:spPr bwMode="auto">
          <a:xfrm>
            <a:off x="382587" y="365125"/>
            <a:ext cx="11229975" cy="5824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208C6C-EBEE-4F2C-A715-08D5697B7CEB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14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64781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EBDC0-8818-49DE-A438-F3FF8EBD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opérateur </a:t>
            </a:r>
            <a:r>
              <a:rPr lang="fr-C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Ψυχη (Psyché </a:t>
            </a:r>
            <a: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dirty="0"/>
              <a:t>              </a:t>
            </a:r>
            <a:r>
              <a:rPr lang="fr-C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passage du mur de la lumière</a:t>
            </a:r>
            <a:endParaRPr lang="fr-CA" sz="3600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996A4-1D59-4625-B4DA-649D6D38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520" y="2103119"/>
            <a:ext cx="9606280" cy="40738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dirty="0"/>
              <a:t>  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Opérateur </a:t>
            </a:r>
            <a:r>
              <a:rPr lang="fr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Ψυχη</a:t>
            </a:r>
            <a:r>
              <a:rPr lang="fr-C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(Psyché )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souffle de vie ≈ vitalité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passage de lumière circulaire à conscience sphérique  </a:t>
            </a:r>
          </a:p>
          <a:p>
            <a:pPr marL="0" indent="0">
              <a:buNone/>
            </a:pP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passage de conjonction centrifuge à coïncidence centripète</a:t>
            </a:r>
          </a:p>
          <a:p>
            <a:pPr marL="0" indent="0">
              <a:buNone/>
            </a:pPr>
            <a:endParaRPr lang="fr-C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≈ passage de hologramme interobjectivité à holon intersubjectivité</a:t>
            </a:r>
          </a:p>
          <a:p>
            <a:pPr marL="0" indent="0">
              <a:buNone/>
            </a:pPr>
            <a:endParaRPr lang="fr-C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≈ opérateur Triunitaire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≈ exorciser ≈ passer de diabolique centrifuge à symbolique centripète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≈ immuniser ≈ centrer 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6C284D-FD21-400A-96DF-68466F26A0A4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15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195894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A6490-C5D2-492A-8A03-04287CDB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Icare et Jacob = passage du mur de la lumière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BAA16-9864-4A98-A17D-BDA97F9D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36799"/>
            <a:ext cx="10734040" cy="3931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passage du quantique infralumineux  au subquantique supralumineux</a:t>
            </a:r>
          </a:p>
          <a:p>
            <a:pPr marL="0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passage de l’univers relativiste infralumineux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limité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vitesse de la lumière)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                                				au supralumineux</a:t>
            </a:r>
          </a:p>
          <a:p>
            <a:pPr marL="0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passage de la conjonction des opposés matière/antimatière = lumière 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à la coïncidence des opposés matière/antimatière = conscience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passage de l’hologramme interobjectivité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au holon intersubjectivité  ou Gnosis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51D0EB-BA00-435C-821D-43C41859C8FC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16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414880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39AD7-03BA-4467-84C2-CFF6E7E7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Icare et Jacob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2F243-8A64-42FB-A79A-71CCCF37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Combat avec l’ange ≈ passage de interobjectivité à intersubjectivité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 du circulaire au sphérique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≈ passage du mur de la lumière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Icare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s’est pris pour un ange ( symbolisme des ailes)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mutagénèse insertionnelle 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</a:t>
            </a:r>
            <a:r>
              <a:rPr lang="fr-C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d’une chimère</a:t>
            </a:r>
            <a:endParaRPr lang="fr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d’information aviaire dans génome humain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inflammatoire qui brûle les ailes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≈ syndrome d’Icare post-vaccinal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interobjectivité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monte l’échelle pour devenir Israël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intersubjectivité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Gnosis</a:t>
            </a:r>
          </a:p>
          <a:p>
            <a:pPr marL="0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Icare se fait des ailes chimériques et retombe dans l’interobjectivité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</a:p>
          <a:p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42A8F4-4408-4FB8-AF1B-7758EF45257E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17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39302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E84D9-429A-485B-A297-9125D2A5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2235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Distorsion opérateur Psyché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4C973-FF35-4B5A-88DF-A1EB6E51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960" y="2255520"/>
            <a:ext cx="10022840" cy="3921442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Blocage du passage mur de la lumière</a:t>
            </a:r>
          </a:p>
          <a:p>
            <a:pPr marL="0" indent="0">
              <a:buNone/>
            </a:pP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≈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Blocage du passage du circulaire au sphérique</a:t>
            </a:r>
          </a:p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Accélération de la composante centrifuge du circulaire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Hypertonie cathode orthosympathique = acidose = Kundalini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angoisse, panique,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tendance suicidaire implosive pour sortir du vertige centrifuge</a:t>
            </a:r>
          </a:p>
          <a:p>
            <a:pPr marL="0" indent="0">
              <a:buNone/>
            </a:pPr>
            <a:r>
              <a:rPr lang="fr-C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≠</a:t>
            </a:r>
            <a:r>
              <a:rPr lang="fr-C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cauchemar de distorsion espace-temps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D418E1-4472-4F41-8C8C-8539D11B9897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18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83161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94BB115-DB1F-4FF0-B2F4-22A3DAFD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Distorsion opérateur Psyché ≈ syndrome d’Icare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≈  </a:t>
            </a:r>
            <a:r>
              <a:rPr lang="fr-C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blocage du passage du mur de la lumière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385B6B-BC29-4CFD-B5EC-089E825E1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519"/>
            <a:ext cx="10515600" cy="3921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≈ hypertonie orthosympathique 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postvaccinale</a:t>
            </a:r>
            <a:r>
              <a:rPr lang="fr-CA"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Kundalini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≈ respiration holotropique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≈ psychédélique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≈ illusion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≈ hallucination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≈ extase ≈ partie dissoute dans le tout, amplification,      	 		    élargissement  des états modifiés de conscience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(altered states of consciousness)</a:t>
            </a:r>
          </a:p>
          <a:p>
            <a:pPr marL="0" indent="0">
              <a:buNone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fr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fr-C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enstase ≈ Le tout intensifié dans la partie ≈ Gnosis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A87706-6333-4F25-A75C-1800E681417A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19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23905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28E82-B28D-4E60-9FB9-A1AC7C3A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6283"/>
            <a:ext cx="9144000" cy="2260917"/>
          </a:xfrm>
        </p:spPr>
        <p:txBody>
          <a:bodyPr>
            <a:normAutofit/>
          </a:bodyPr>
          <a:lstStyle/>
          <a:p>
            <a:r>
              <a:rPr lang="el-GR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Ἀγεωμέτρητος μηδεὶς εἰσίτω</a:t>
            </a:r>
            <a:br>
              <a:rPr lang="fr-CA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nul n’entre s’il n’est géomètre </a:t>
            </a:r>
            <a:br>
              <a:rPr lang="fr-C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466C87-5D9D-40E4-94B8-D1403B3A5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9441"/>
            <a:ext cx="9144000" cy="2773680"/>
          </a:xfrm>
        </p:spPr>
        <p:txBody>
          <a:bodyPr>
            <a:noAutofit/>
          </a:bodyPr>
          <a:lstStyle/>
          <a:p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circulaire au sphérique grâce à l’opérateur triunitaire </a:t>
            </a:r>
            <a:r>
              <a:rPr lang="fr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Ψυχη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double spirale</a:t>
            </a:r>
          </a:p>
          <a:p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Dialectique centrifuge/centripète à tous les niveaux</a:t>
            </a:r>
          </a:p>
          <a:p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= Big TOE ?</a:t>
            </a:r>
          </a:p>
          <a:p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744254-FAED-4E46-8F93-08DDD6299AC0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52480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FE605-6797-4400-AD58-F6D1763F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= Salut = sauver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40482C-10F7-49E4-B960-C25C06F7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   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≈ activation de l’opérateur triunitaire Psychè</a:t>
            </a: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fr-CA">
                <a:latin typeface="Times New Roman" panose="02020603050405020304" pitchFamily="18" charset="0"/>
                <a:cs typeface="Times New Roman" panose="02020603050405020304" pitchFamily="18" charset="0"/>
              </a:rPr>
              <a:t>≈ passage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mur de la lumière</a:t>
            </a: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≈ passage de  hologramme interobjectivité à  holon Intersubjectivité</a:t>
            </a:r>
          </a:p>
          <a:p>
            <a:pPr marL="457200" lvl="1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Damnation ≈ blocage de opérateur triunitaire Psyché</a:t>
            </a: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≈ blocage dans le quantique </a:t>
            </a: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≈ blocage dans l’avoir, pas d’accès à l’être </a:t>
            </a: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entropie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≈ blocage dans le profane, pas d’accès au sacré</a:t>
            </a: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Sacrilège ≈ régression du subquantique dans le quantique</a:t>
            </a:r>
          </a:p>
          <a:p>
            <a:pPr marL="457200" lvl="1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≈ profanation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55054A-297E-4D43-BD7D-8DE07C8BDB27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20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1234826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3F5C0-7EEA-4F67-8D40-EC7CE73F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Israël en tant qu’état-nation redevient Jacob     				ou Icare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25D50A-0D87-4F74-A889-A5DFC317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Jacob = conjonction des opposés = interobjectivité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( centripète = centrifuge)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troupeau, tribu nomadisme centrifuge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puis congrégation, nation = (centrifuge = centripète)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Israël = coïncidence des opposés = intersubjectivité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= centripète intègre le centrifuge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Cathode Jehusha coïncide avec Anode Jehuda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Sionisme = retour à l’interobjectivité tribale, </a:t>
            </a: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conflit entre le nomade centrifuge et le sédentaire centripète</a:t>
            </a:r>
          </a:p>
          <a:p>
            <a:pPr marL="0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10BBBE-F220-4407-A747-4660DFCA7BDF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21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99289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C51AEB-FB37-48BA-84F4-E90F54D7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365125"/>
            <a:ext cx="9707880" cy="1325563"/>
          </a:xfrm>
        </p:spPr>
        <p:txBody>
          <a:bodyPr>
            <a:normAutofit/>
          </a:bodyPr>
          <a:lstStyle/>
          <a:p>
            <a:r>
              <a:rPr lang="fr-CA" dirty="0"/>
              <a:t> intersubjectivité       Interobjectivité</a:t>
            </a:r>
            <a:br>
              <a:rPr lang="fr-CA" dirty="0"/>
            </a:br>
            <a:r>
              <a:rPr lang="fr-CA" sz="2400" dirty="0"/>
              <a:t>coïncidence s opposés                         conjonction des opposés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17D674BB-C734-4E20-B0FB-AA0ADFD8BA1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41" y="2407756"/>
            <a:ext cx="3063737" cy="264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BA50BC55-C423-4580-BB01-D599E1CF76D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39" y="2534479"/>
            <a:ext cx="4251463" cy="23257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431E56-E728-47C6-B9D8-73BC5A4BC024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22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12004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2E3DD-527F-4E6A-960F-55DA6F88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8A3B8B-13A1-47EC-A9B3-9A031CAC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842" y="1443991"/>
            <a:ext cx="3868340" cy="929640"/>
          </a:xfrm>
        </p:spPr>
        <p:txBody>
          <a:bodyPr>
            <a:normAutofit fontScale="85000" lnSpcReduction="20000"/>
          </a:bodyPr>
          <a:lstStyle/>
          <a:p>
            <a:r>
              <a:rPr lang="fr-CA" sz="2700" dirty="0"/>
              <a:t>Identité vibratoire entre  OM et étoile 6 branches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B60DB77-D2CE-4BF0-A8CB-8FD3B211E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71850"/>
            <a:ext cx="1790700" cy="1684020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4DAA36-78E3-4682-9B43-66BB437A9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151" y="1604011"/>
            <a:ext cx="3887391" cy="1132046"/>
          </a:xfrm>
        </p:spPr>
        <p:txBody>
          <a:bodyPr>
            <a:normAutofit fontScale="85000" lnSpcReduction="20000"/>
          </a:bodyPr>
          <a:lstStyle/>
          <a:p>
            <a:r>
              <a:rPr lang="fr-CA" sz="2700" dirty="0"/>
              <a:t>= interobjectivité</a:t>
            </a:r>
          </a:p>
          <a:p>
            <a:r>
              <a:rPr lang="fr-CA" sz="2700" dirty="0"/>
              <a:t>= conjonction des opposés</a:t>
            </a:r>
          </a:p>
          <a:p>
            <a:r>
              <a:rPr lang="fr-CA" sz="2700" dirty="0"/>
              <a:t>= interconnectedness</a:t>
            </a:r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4EC51B11-2FC4-420B-8186-6E4D2BD817C3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2" y="3112294"/>
            <a:ext cx="2156459" cy="214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4770FA-BB96-4FF8-AAD6-3E9751968D4F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23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35479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ECF6FF-5F44-4893-8778-9A972464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365125"/>
            <a:ext cx="10368280" cy="1325563"/>
          </a:xfrm>
        </p:spPr>
        <p:txBody>
          <a:bodyPr>
            <a:normAutofit/>
          </a:bodyPr>
          <a:lstStyle/>
          <a:p>
            <a:r>
              <a:rPr lang="fr-CA" dirty="0"/>
              <a:t>    Bande de Moebius             Mandorle</a:t>
            </a:r>
            <a:br>
              <a:rPr lang="fr-CA" dirty="0"/>
            </a:br>
            <a:r>
              <a:rPr lang="fr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holon =Intérieur et  Extérieur ne font qu’ un            </a:t>
            </a:r>
            <a:r>
              <a:rPr lang="fr-C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et périphérie ne font qu’un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DDA4DE4B-5CE3-4189-8C8D-F68B2EF92CE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" y="2966831"/>
            <a:ext cx="4211653" cy="194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F30AFF77-FDF4-43CD-BF89-955B879FCD6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0070" y="1920240"/>
            <a:ext cx="5173370" cy="39420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DF66C4-CCD9-4144-BD1D-2481ADC7214D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24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183540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8E5AA-FFAD-4962-B368-53FD2B17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 la Fleur de vie à la Mandorle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8C568-6044-491B-BA1E-5203ED529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  </a:t>
            </a:r>
            <a:r>
              <a:rPr lang="fr-CA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Fleur de vie</a:t>
            </a:r>
            <a:r>
              <a:rPr lang="fr-CA" sz="36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≈ </a:t>
            </a:r>
            <a:r>
              <a:rPr lang="fr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 de la lumière</a:t>
            </a:r>
            <a:endParaRPr lang="fr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B4365F-C92D-4DFB-90F2-3781F2D01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CA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Mandorle </a:t>
            </a:r>
            <a:r>
              <a:rPr lang="fr-CA" sz="36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</a:t>
            </a:r>
            <a:r>
              <a:rPr lang="fr-C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 de la conscience </a:t>
            </a:r>
            <a:endParaRPr lang="fr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du contenu 6" descr="Fleur de Vie — Wikipédia">
            <a:extLst>
              <a:ext uri="{FF2B5EF4-FFF2-40B4-BE49-F238E27FC236}">
                <a16:creationId xmlns:a16="http://schemas.microsoft.com/office/drawing/2014/main" id="{1FD4400E-2C07-4CAF-983F-D56785948AF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0" y="2885440"/>
            <a:ext cx="3515359" cy="342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Résultats de recherche d'images pour « vesica piscis »">
            <a:extLst>
              <a:ext uri="{FF2B5EF4-FFF2-40B4-BE49-F238E27FC236}">
                <a16:creationId xmlns:a16="http://schemas.microsoft.com/office/drawing/2014/main" id="{3A37DC7B-16BC-4F26-B346-ED62964DC72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733040"/>
            <a:ext cx="5892800" cy="4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485B37-FCEC-4A1F-9537-F894D005062E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25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52704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2A6B5-92B9-44E1-8D80-BD2EE5C4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58" y="182880"/>
            <a:ext cx="10515600" cy="1188720"/>
          </a:xfrm>
        </p:spPr>
        <p:txBody>
          <a:bodyPr>
            <a:normAutofit fontScale="90000"/>
          </a:bodyPr>
          <a:lstStyle/>
          <a:p>
            <a:r>
              <a:rPr lang="fr-CA" dirty="0"/>
              <a:t>         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Inversions intensificatrices d’inversions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fr-C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Moebius circulaire à Moebius sphérique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8311F9-2D7A-4BF4-9859-52EED85A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62" y="1849120"/>
            <a:ext cx="9740276" cy="6411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Moebius </a:t>
            </a:r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circulair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</a:t>
            </a:r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divisible dans le sens de la longueur) </a:t>
            </a:r>
          </a:p>
          <a:p>
            <a:pPr marL="0" indent="0">
              <a:buNone/>
            </a:pP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≈ permutation matière-antimatière ≈ plan quantique</a:t>
            </a:r>
          </a:p>
          <a:p>
            <a:pPr marL="0" indent="0">
              <a:buNone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Moebius inversion </a:t>
            </a:r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sphérique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Hologramme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Sens</a:t>
            </a:r>
          </a:p>
          <a:p>
            <a:pPr marL="0" indent="0">
              <a:buNone/>
            </a:pP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conjonction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centripète-centrifuge ≈ Axe vertical subquantique</a:t>
            </a:r>
          </a:p>
          <a:p>
            <a:pPr marL="0" indent="0">
              <a:buNone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Moebius inversion</a:t>
            </a:r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sphérique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hologramme 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Holon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Vie ≈ Gott ≈ </a:t>
            </a:r>
            <a:r>
              <a:rPr lang="fr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Gnosis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≈Trou Vers </a:t>
            </a:r>
          </a:p>
          <a:p>
            <a:pPr marL="0" indent="0">
              <a:buNone/>
            </a:pP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coïncidence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centripète-centrifuge </a:t>
            </a:r>
          </a:p>
          <a:p>
            <a:pPr marL="0" indent="0">
              <a:buNone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fr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fr-C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Gottheit 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conjonction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centripète-non centrifuge</a:t>
            </a:r>
          </a:p>
          <a:p>
            <a:pPr marL="0" indent="0">
              <a:buNone/>
            </a:pP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Un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Mandorle ≈  </a:t>
            </a:r>
            <a:r>
              <a:rPr lang="fr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Archè</a:t>
            </a:r>
          </a:p>
          <a:p>
            <a:pPr marL="0" indent="0">
              <a:buNone/>
            </a:pPr>
            <a:r>
              <a:rPr lang="fr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Transsomption</a:t>
            </a:r>
            <a:r>
              <a:rPr lang="fr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 passage de Logos à Non Aliud ≈ </a:t>
            </a:r>
            <a:r>
              <a:rPr lang="fr-CA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Télos</a:t>
            </a:r>
            <a:r>
              <a:rPr lang="fr-CA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métaquantique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         </a:t>
            </a:r>
          </a:p>
          <a:p>
            <a:pPr marL="0" indent="0">
              <a:buNone/>
            </a:pP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≈ </a:t>
            </a: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coïncidence </a:t>
            </a:r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centripète-non centrifuge </a:t>
            </a:r>
          </a:p>
          <a:p>
            <a:pPr marL="0" indent="0">
              <a:buNone/>
            </a:pPr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Aliud n’a pas de résonance géométrique Inversion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94330D-A76F-4192-B966-B6B061B3AE24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26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195467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11C99-47FA-4340-BB39-87BB1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C5E591B-3CEA-4575-B218-061FAE273D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598" t="7613" b="10082"/>
          <a:stretch/>
        </p:blipFill>
        <p:spPr bwMode="auto">
          <a:xfrm>
            <a:off x="571500" y="704850"/>
            <a:ext cx="11049000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2DCF38-FD19-43A5-AD30-C56260519768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3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20745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C7A25A-4611-42F8-819E-BF828681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7EF99B-B2FA-4C36-AB06-0E909BB5E0C4}"/>
              </a:ext>
            </a:extLst>
          </p:cNvPr>
          <p:cNvPicPr/>
          <p:nvPr/>
        </p:nvPicPr>
        <p:blipFill rotWithShape="1">
          <a:blip r:embed="rId3"/>
          <a:srcRect l="7083" t="2778" r="6666" b="10000"/>
          <a:stretch/>
        </p:blipFill>
        <p:spPr bwMode="auto">
          <a:xfrm>
            <a:off x="1036320" y="613728"/>
            <a:ext cx="9582150" cy="5610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724BFB-5243-480D-A448-AB4031DE4AE8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4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92630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73917A2-100F-498B-AACA-D8A5875E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8315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C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 = pas récepteur si pas émetteur </a:t>
            </a:r>
            <a:br>
              <a:rPr lang="fr-C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Ego matière </a:t>
            </a:r>
            <a:r>
              <a:rPr lang="fr-C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discontinue</a:t>
            </a:r>
            <a:r>
              <a:rPr lang="fr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Alter égo antimatière </a:t>
            </a:r>
            <a:r>
              <a:rPr lang="fr-C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br>
              <a:rPr lang="fr-CA" sz="4000" dirty="0"/>
            </a:b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pic>
        <p:nvPicPr>
          <p:cNvPr id="8" name="Espace réservé du contenu 10">
            <a:extLst>
              <a:ext uri="{FF2B5EF4-FFF2-40B4-BE49-F238E27FC236}">
                <a16:creationId xmlns:a16="http://schemas.microsoft.com/office/drawing/2014/main" id="{5CB627D7-2BEA-4795-AE98-1A0B690D2B93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t="19707" r="21050" b="20733"/>
          <a:stretch/>
        </p:blipFill>
        <p:spPr bwMode="auto">
          <a:xfrm>
            <a:off x="504825" y="2227576"/>
            <a:ext cx="4961256" cy="3547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phique 18597">
            <a:extLst>
              <a:ext uri="{FF2B5EF4-FFF2-40B4-BE49-F238E27FC236}">
                <a16:creationId xmlns:a16="http://schemas.microsoft.com/office/drawing/2014/main" id="{32D8D6DB-C088-4BD5-BF7F-4AE8513D0609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250" t="6074" r="6334" b="12148"/>
          <a:stretch/>
        </p:blipFill>
        <p:spPr bwMode="auto">
          <a:xfrm>
            <a:off x="5475225" y="2354072"/>
            <a:ext cx="6441440" cy="363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887F18F-579D-49DC-BA9D-360CF7789E04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5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23485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C76A8-61A6-4BCD-A483-DBB68795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19"/>
            <a:ext cx="10515600" cy="1603653"/>
          </a:xfrm>
        </p:spPr>
        <p:txBody>
          <a:bodyPr>
            <a:normAutofit/>
          </a:bodyPr>
          <a:lstStyle/>
          <a:p>
            <a:r>
              <a:rPr lang="fr-CA" dirty="0"/>
              <a:t>            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dialectique centripète-centrifuge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big TOE ≈</a:t>
            </a:r>
            <a:r>
              <a:rPr lang="fr-C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heory</a:t>
            </a:r>
            <a:r>
              <a:rPr lang="fr-C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fr-C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verything)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5741B-7626-4DFD-A018-5AD4D280ECC5}"/>
              </a:ext>
            </a:extLst>
          </p:cNvPr>
          <p:cNvSpPr/>
          <p:nvPr/>
        </p:nvSpPr>
        <p:spPr>
          <a:xfrm>
            <a:off x="1487487" y="1725572"/>
            <a:ext cx="9217025" cy="446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fr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Centripète </a:t>
            </a:r>
            <a:r>
              <a:rPr lang="fr-C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fr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centrifuge ≈ </a:t>
            </a:r>
            <a:r>
              <a:rPr lang="fr-C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local</a:t>
            </a:r>
            <a:r>
              <a:rPr lang="fr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≈ </a:t>
            </a:r>
            <a:r>
              <a:rPr lang="fr-CA" sz="32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≈ </a:t>
            </a:r>
            <a:r>
              <a:rPr lang="fr-C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intensité intégratrice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≈ symbole ≈ complémentarité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≈ </a:t>
            </a:r>
            <a:r>
              <a:rPr lang="fr-C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coïncidence des opposés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Centrifuge</a:t>
            </a:r>
            <a:r>
              <a:rPr lang="fr-C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fr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centripète ≈ </a:t>
            </a:r>
            <a:r>
              <a:rPr lang="fr-CA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C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ocal</a:t>
            </a:r>
            <a:r>
              <a:rPr lang="fr-C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</a:t>
            </a:r>
            <a:r>
              <a:rPr lang="fr-CA" sz="32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≈ </a:t>
            </a:r>
            <a:r>
              <a:rPr lang="fr-C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ampleur séparatrice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≈ diabole ≈ antagonisme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≈ </a:t>
            </a:r>
            <a:r>
              <a:rPr lang="fr-C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conjonction des opposés</a:t>
            </a: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9B7EE-1453-4460-A986-192006FBBF9F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6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75866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9762231-A649-4974-A760-0BC44A43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action circulaire  =  moindre action</a:t>
            </a:r>
            <a:b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d’action( périmètre)  </a:t>
            </a:r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 </a:t>
            </a:r>
            <a:r>
              <a:rPr lang="fr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de travail (surface)</a:t>
            </a:r>
            <a:br>
              <a:rPr lang="fr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fr-C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 centrifuge / centripète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A73DAC5-3946-4457-A464-A085A4E93E92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13750" t="25926" r="6562" b="8704"/>
          <a:stretch/>
        </p:blipFill>
        <p:spPr bwMode="auto">
          <a:xfrm>
            <a:off x="467360" y="2303272"/>
            <a:ext cx="6918960" cy="332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E9D0E01A-2CA0-4B0B-8E86-8D526605F1C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31667" t="22222" r="33333" b="6481"/>
          <a:stretch/>
        </p:blipFill>
        <p:spPr bwMode="auto">
          <a:xfrm>
            <a:off x="7696107" y="1930400"/>
            <a:ext cx="3022693" cy="375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405BF8-5F3C-432B-8ECD-D9BBE997F962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7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98996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597D7-0C80-42A8-8596-F4778547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Opérateur trinitaire = passage de quantique à subquantique</a:t>
            </a:r>
            <a:b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fr-C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passage de circulaire à sphérique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C76EB2-D902-4406-96C8-3A64E07C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7DACE78D-DE60-4884-8573-55867EBB07E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4567" t="35863" r="24889" b="21552"/>
          <a:stretch/>
        </p:blipFill>
        <p:spPr bwMode="auto">
          <a:xfrm>
            <a:off x="939538" y="1825625"/>
            <a:ext cx="1031292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E0C2B7C-E9DD-4BC3-99AD-7CB43D524723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8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74239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07042-250C-40FA-A868-CDE5C3F8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395605"/>
            <a:ext cx="10515600" cy="945515"/>
          </a:xfrm>
        </p:spPr>
        <p:txBody>
          <a:bodyPr>
            <a:normAutofit fontScale="90000"/>
          </a:bodyPr>
          <a:lstStyle/>
          <a:p>
            <a:r>
              <a:rPr lang="fr-CA" sz="3100" dirty="0"/>
              <a:t>.</a:t>
            </a:r>
            <a:r>
              <a:rPr lang="fr-CA" sz="2700" dirty="0"/>
              <a:t>.</a:t>
            </a:r>
            <a:r>
              <a:rPr lang="fr-CA" sz="27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fr-CA" sz="27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r-CA" sz="2700" b="1" i="1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double cône, tel qu’il est généré par une action spirale autosimilaire en   </a:t>
            </a:r>
            <a:r>
              <a:rPr lang="fr-C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 opposées    </a:t>
            </a:r>
            <a:r>
              <a:rPr lang="fr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  </a:t>
            </a:r>
            <a:r>
              <a:rPr lang="fr-C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simultanées</a:t>
            </a:r>
            <a:br>
              <a:rPr lang="fr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 l’axe vertical de la  structure universelle sphérique</a:t>
            </a:r>
            <a:br>
              <a:rPr lang="fr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 descr="Figure 4. Le double cône, tel qu’il est généré par une action spirale autosimilaire en directions opposées.">
            <a:hlinkClick r:id="rId2" tooltip="&quot;Figure 4. Le double cône, tel qu’il est généré par une action spirale autosimilaire en directions opposées.&quot;"/>
            <a:extLst>
              <a:ext uri="{FF2B5EF4-FFF2-40B4-BE49-F238E27FC236}">
                <a16:creationId xmlns:a16="http://schemas.microsoft.com/office/drawing/2014/main" id="{1833A0E2-81F9-49D2-A385-7E6C83D3F0F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" y="1796733"/>
            <a:ext cx="5572760" cy="32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D4AEAF5C-0202-4284-954C-98352AC00C5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83" y="1825625"/>
            <a:ext cx="290483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806CDA-37AF-42FE-A811-144439B267DE}"/>
              </a:ext>
            </a:extLst>
          </p:cNvPr>
          <p:cNvSpPr txBox="1"/>
          <p:nvPr/>
        </p:nvSpPr>
        <p:spPr>
          <a:xfrm>
            <a:off x="11394758" y="6459676"/>
            <a:ext cx="480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66A47E-C892-4B1A-906E-2EB3B273AE19}" type="slidenum">
              <a:rPr lang="fr-FR" sz="800" smtClean="0"/>
              <a:t>9</a:t>
            </a:fld>
            <a:r>
              <a:rPr lang="fr-FR" sz="800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1556017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1258</Words>
  <Application>Microsoft Office PowerPoint</Application>
  <PresentationFormat>Grand écran</PresentationFormat>
  <Paragraphs>186</Paragraphs>
  <Slides>26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Ἀγεωμέτρητος μηδεὶς εἰσίτω  que nul n’entre s’il n’est géomètre  </vt:lpstr>
      <vt:lpstr>Présentation PowerPoint</vt:lpstr>
      <vt:lpstr>Présentation PowerPoint</vt:lpstr>
      <vt:lpstr>       Radar = pas récepteur si pas émetteur      Ego matière discontinue   Alter égo antimatière continue              </vt:lpstr>
      <vt:lpstr>              dialectique centripète-centrifuge                 (SUS ≈ big TOE ≈ Theory of Everything)</vt:lpstr>
      <vt:lpstr>                  action circulaire  =  moindre action   minimum d’action( périmètre)  →  maximum de travail (surface)                                   équilibre centrifuge / centripète</vt:lpstr>
      <vt:lpstr>    Opérateur trinitaire = passage de quantique à subquantique                        = passage de circulaire à sphérique</vt:lpstr>
      <vt:lpstr>..   Le double cône, tel qu’il est généré par une action spirale autosimilaire en   directions opposées    mais   simultanées  forme l’axe vertical de la  structure universelle sphérique </vt:lpstr>
      <vt:lpstr>             actions spirales autosimilaires</vt:lpstr>
      <vt:lpstr>       Double Action spirale homothétique                    centripète et centrifuge</vt:lpstr>
      <vt:lpstr>        champs de torsion  et spirales axiales                 projections sur plan équatorial</vt:lpstr>
      <vt:lpstr>Présentation PowerPoint</vt:lpstr>
      <vt:lpstr>Présentation PowerPoint</vt:lpstr>
      <vt:lpstr>              opérateur Ψυχη (Psyché )               passage du mur de la lumière</vt:lpstr>
      <vt:lpstr> Icare et Jacob = passage du mur de la lumière</vt:lpstr>
      <vt:lpstr>                           Icare et Jacob</vt:lpstr>
      <vt:lpstr>         Distorsion opérateur Psyché</vt:lpstr>
      <vt:lpstr>Distorsion opérateur Psyché ≈ syndrome d’Icare       ≈  blocage du passage du mur de la lumière</vt:lpstr>
      <vt:lpstr>          Salvation = Salut = sauver </vt:lpstr>
      <vt:lpstr>   Israël en tant qu’état-nation redevient Jacob         ou Icare</vt:lpstr>
      <vt:lpstr> intersubjectivité       Interobjectivité coïncidence s opposés                         conjonction des opposés</vt:lpstr>
      <vt:lpstr> </vt:lpstr>
      <vt:lpstr>    Bande de Moebius             Mandorle holon =Intérieur et  Extérieur ne font qu’ un            centre et périphérie ne font qu’un</vt:lpstr>
      <vt:lpstr>        De la Fleur de vie à la Mandorle</vt:lpstr>
      <vt:lpstr>           Inversions intensificatrices d’inversions                  de Moebius circulaire à Moebius sphérique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Porto 2021</dc:title>
  <dc:creator>Jean Ratte</dc:creator>
  <cp:lastModifiedBy>Daniel Verney</cp:lastModifiedBy>
  <cp:revision>45</cp:revision>
  <dcterms:created xsi:type="dcterms:W3CDTF">2021-09-01T13:11:21Z</dcterms:created>
  <dcterms:modified xsi:type="dcterms:W3CDTF">2021-09-25T15:00:16Z</dcterms:modified>
</cp:coreProperties>
</file>